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16" r:id="rId2"/>
    <p:sldMasterId id="2147483724" r:id="rId3"/>
    <p:sldMasterId id="2147483736" r:id="rId4"/>
  </p:sldMasterIdLst>
  <p:notesMasterIdLst>
    <p:notesMasterId r:id="rId16"/>
  </p:notesMasterIdLst>
  <p:handoutMasterIdLst>
    <p:handoutMasterId r:id="rId17"/>
  </p:handoutMasterIdLst>
  <p:sldIdLst>
    <p:sldId id="1794" r:id="rId5"/>
    <p:sldId id="1798" r:id="rId6"/>
    <p:sldId id="1799" r:id="rId7"/>
    <p:sldId id="1797" r:id="rId8"/>
    <p:sldId id="1796" r:id="rId9"/>
    <p:sldId id="1802" r:id="rId10"/>
    <p:sldId id="1803" r:id="rId11"/>
    <p:sldId id="1804" r:id="rId12"/>
    <p:sldId id="1805" r:id="rId13"/>
    <p:sldId id="386" r:id="rId14"/>
    <p:sldId id="1795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1794"/>
            <p14:sldId id="1798"/>
            <p14:sldId id="1799"/>
            <p14:sldId id="1797"/>
            <p14:sldId id="1796"/>
            <p14:sldId id="1802"/>
            <p14:sldId id="1803"/>
            <p14:sldId id="1804"/>
            <p14:sldId id="1805"/>
            <p14:sldId id="386"/>
            <p14:sldId id="17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162128"/>
    <a:srgbClr val="016B54"/>
    <a:srgbClr val="F8F8F8"/>
    <a:srgbClr val="E5E5E5"/>
    <a:srgbClr val="008774"/>
    <a:srgbClr val="0F7661"/>
    <a:srgbClr val="C0504D"/>
    <a:srgbClr val="77933C"/>
    <a:srgbClr val="597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73" autoAdjust="0"/>
    <p:restoredTop sz="64310" autoAdjust="0"/>
  </p:normalViewPr>
  <p:slideViewPr>
    <p:cSldViewPr snapToGrid="0" snapToObjects="1">
      <p:cViewPr varScale="1">
        <p:scale>
          <a:sx n="69" d="100"/>
          <a:sy n="69" d="100"/>
        </p:scale>
        <p:origin x="1270" y="3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762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to the Spring Boot’s auto-configuration magic is @EnableAutoConfiguration</a:t>
            </a:r>
            <a:r>
              <a:rPr lang="en-US" baseline="0" dirty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/>
          </a:p>
          <a:p>
            <a:r>
              <a:rPr lang="en-US" dirty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/>
          </a:p>
          <a:p>
            <a:r>
              <a:rPr lang="en-US" dirty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/>
          </a:p>
          <a:p>
            <a:r>
              <a:rPr lang="en-US" dirty="0"/>
              <a:t>Typically AutoConfiguration classes are annotated with @Configuration to mark it as a Spring configuration class and annotated with @</a:t>
            </a:r>
            <a:r>
              <a:rPr lang="en-US" dirty="0" err="1"/>
              <a:t>EnableConfigurationProperties</a:t>
            </a:r>
            <a:r>
              <a:rPr lang="en-US" dirty="0"/>
              <a:t> to bind the customization properties and one or more Conditional bean registration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9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63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74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45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72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6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334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46" indent="-171446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080" indent="-11429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20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12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1858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46" indent="-171446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080" indent="-11429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20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12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73268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480060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783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4057650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618" y="971550"/>
            <a:ext cx="4077633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285750" y="1428750"/>
            <a:ext cx="4057650" cy="30861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4800600" y="1428750"/>
            <a:ext cx="4057650" cy="30861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0424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28975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17220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28575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3228975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617220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5372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1020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61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415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678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2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442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8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267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80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1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4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DB50F225-DCF1-4734-B018-ED8DBB5F161E}"/>
              </a:ext>
            </a:extLst>
          </p:cNvPr>
          <p:cNvSpPr txBox="1"/>
          <p:nvPr userDrawn="1"/>
        </p:nvSpPr>
        <p:spPr>
          <a:xfrm>
            <a:off x="0" y="49495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B4A02A20-C7CB-4788-9B54-7DE8704C7ADD}"/>
              </a:ext>
            </a:extLst>
          </p:cNvPr>
          <p:cNvSpPr txBox="1"/>
          <p:nvPr userDrawn="1"/>
        </p:nvSpPr>
        <p:spPr>
          <a:xfrm>
            <a:off x="0" y="49495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5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D96B39B2-369B-4BE9-9BDF-83E1A032FE45}"/>
              </a:ext>
            </a:extLst>
          </p:cNvPr>
          <p:cNvSpPr txBox="1"/>
          <p:nvPr userDrawn="1"/>
        </p:nvSpPr>
        <p:spPr>
          <a:xfrm>
            <a:off x="0" y="49495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sp>
        <p:nvSpPr>
          <p:cNvPr id="3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992B5805-4375-4FF0-908F-6FA399BE79D3}"/>
              </a:ext>
            </a:extLst>
          </p:cNvPr>
          <p:cNvSpPr txBox="1"/>
          <p:nvPr userDrawn="1"/>
        </p:nvSpPr>
        <p:spPr>
          <a:xfrm>
            <a:off x="0" y="49495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414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8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em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8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8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8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8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tif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8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9.png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8.xml"/><Relationship Id="rId6" Type="http://schemas.microsoft.com/office/2007/relationships/hdphoto" Target="../media/hdphoto2.wdp"/><Relationship Id="rId11" Type="http://schemas.openxmlformats.org/officeDocument/2006/relationships/image" Target="../media/image33.png"/><Relationship Id="rId5" Type="http://schemas.openxmlformats.org/officeDocument/2006/relationships/image" Target="../media/image18.png"/><Relationship Id="rId10" Type="http://schemas.openxmlformats.org/officeDocument/2006/relationships/image" Target="../media/image32.png"/><Relationship Id="rId4" Type="http://schemas.microsoft.com/office/2007/relationships/hdphoto" Target="../media/hdphoto1.wdp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8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350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2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722222-4EC3-48C4-A50A-09C366CAD640}"/>
              </a:ext>
            </a:extLst>
          </p:cNvPr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>
                <a:solidFill>
                  <a:schemeClr val="tx2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Boot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8CFC81-53DE-4214-B8FA-E4C40BC46503}"/>
              </a:ext>
            </a:extLst>
          </p:cNvPr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chemeClr val="tx2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576121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1262380"/>
            <a:ext cx="6400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27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350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2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9" name="Shape 1163">
            <a:extLst>
              <a:ext uri="{FF2B5EF4-FFF2-40B4-BE49-F238E27FC236}">
                <a16:creationId xmlns:a16="http://schemas.microsoft.com/office/drawing/2014/main" id="{183DB7A0-7986-44A0-B009-607F28195387}"/>
              </a:ext>
            </a:extLst>
          </p:cNvPr>
          <p:cNvSpPr txBox="1">
            <a:spLocks/>
          </p:cNvSpPr>
          <p:nvPr/>
        </p:nvSpPr>
        <p:spPr bwMode="gray">
          <a:xfrm>
            <a:off x="205956" y="257463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>
                <a:solidFill>
                  <a:schemeClr val="tx2">
                    <a:lumMod val="95000"/>
                  </a:schemeClr>
                </a:solidFill>
              </a:rPr>
              <a:t>Lab</a:t>
            </a:r>
            <a:endParaRPr lang="en" sz="2100" cap="all" dirty="0">
              <a:solidFill>
                <a:schemeClr val="tx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88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350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2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72D34A1-E0A6-4437-8AFE-E67106CC6752}"/>
              </a:ext>
            </a:extLst>
          </p:cNvPr>
          <p:cNvSpPr txBox="1">
            <a:spLocks/>
          </p:cNvSpPr>
          <p:nvPr/>
        </p:nvSpPr>
        <p:spPr>
          <a:xfrm>
            <a:off x="457199" y="320040"/>
            <a:ext cx="8229601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Spring Boot Overview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34158C-F915-4BAF-8445-358E0768456E}"/>
              </a:ext>
            </a:extLst>
          </p:cNvPr>
          <p:cNvSpPr txBox="1">
            <a:spLocks/>
          </p:cNvSpPr>
          <p:nvPr/>
        </p:nvSpPr>
        <p:spPr>
          <a:xfrm>
            <a:off x="457199" y="1108075"/>
            <a:ext cx="8453121" cy="1381126"/>
          </a:xfrm>
          <a:prstGeom prst="rect">
            <a:avLst/>
          </a:prstGeom>
        </p:spPr>
        <p:txBody>
          <a:bodyPr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Takes an </a:t>
            </a:r>
            <a:r>
              <a:rPr lang="en-US" sz="1400" b="1" i="1" u="sng" dirty="0">
                <a:solidFill>
                  <a:schemeClr val="tx2">
                    <a:lumMod val="95000"/>
                  </a:schemeClr>
                </a:solidFill>
              </a:rPr>
              <a:t>opinionated</a:t>
            </a: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 view of building production-ready Spring applications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solidFill>
                <a:schemeClr val="tx2">
                  <a:lumMod val="9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Spring Boot favors convention over configuration and is designed </a:t>
            </a:r>
            <a:r>
              <a:rPr lang="en-US" sz="1400" b="1" i="1" u="sng" dirty="0">
                <a:solidFill>
                  <a:schemeClr val="tx2">
                    <a:lumMod val="95000"/>
                  </a:schemeClr>
                </a:solidFill>
              </a:rPr>
              <a:t>to get you up and running as quickly as possible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DDDB05-F1C6-4BD8-B064-95472D61B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7679" y="2760980"/>
            <a:ext cx="2898140" cy="105508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58475C-5477-4E62-AC8B-FBE0AA96AD69}"/>
              </a:ext>
            </a:extLst>
          </p:cNvPr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157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350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2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599CB99-743F-496D-9A73-1964446205BF}"/>
              </a:ext>
            </a:extLst>
          </p:cNvPr>
          <p:cNvSpPr txBox="1">
            <a:spLocks/>
          </p:cNvSpPr>
          <p:nvPr/>
        </p:nvSpPr>
        <p:spPr>
          <a:xfrm>
            <a:off x="457199" y="320040"/>
            <a:ext cx="8229601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Spring Initializer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B650EE9-C341-4AA3-9E70-766700118359}"/>
              </a:ext>
            </a:extLst>
          </p:cNvPr>
          <p:cNvSpPr txBox="1">
            <a:spLocks/>
          </p:cNvSpPr>
          <p:nvPr/>
        </p:nvSpPr>
        <p:spPr>
          <a:xfrm>
            <a:off x="292771" y="1108074"/>
            <a:ext cx="2865121" cy="2193925"/>
          </a:xfrm>
          <a:prstGeom prst="rect">
            <a:avLst/>
          </a:prstGeom>
        </p:spPr>
        <p:txBody>
          <a:bodyPr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Provide a wizard for creating a starter project</a:t>
            </a:r>
          </a:p>
          <a:p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5F8741-85BC-4D51-9284-D6F55A06FF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2532" y="985520"/>
            <a:ext cx="5234268" cy="33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26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350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2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BD80E93-30D9-4EE1-B4F2-366B519D87E5}"/>
              </a:ext>
            </a:extLst>
          </p:cNvPr>
          <p:cNvSpPr txBox="1">
            <a:spLocks/>
          </p:cNvSpPr>
          <p:nvPr/>
        </p:nvSpPr>
        <p:spPr>
          <a:xfrm>
            <a:off x="457199" y="320040"/>
            <a:ext cx="8229601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Auto-Configuration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43520F-B7D8-4398-8553-96A40857ED5A}"/>
              </a:ext>
            </a:extLst>
          </p:cNvPr>
          <p:cNvSpPr txBox="1">
            <a:spLocks/>
          </p:cNvSpPr>
          <p:nvPr/>
        </p:nvSpPr>
        <p:spPr>
          <a:xfrm>
            <a:off x="111761" y="833755"/>
            <a:ext cx="4937760" cy="1238885"/>
          </a:xfrm>
          <a:prstGeom prst="rect">
            <a:avLst/>
          </a:prstGeom>
        </p:spPr>
        <p:txBody>
          <a:bodyPr>
            <a:no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Automatically configure your Spring application based on the JAR dependencies that have been added</a:t>
            </a:r>
          </a:p>
          <a:p>
            <a:pPr>
              <a:lnSpc>
                <a:spcPct val="160000"/>
              </a:lnSpc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Quickly create new microservices with little configuration </a:t>
            </a:r>
          </a:p>
          <a:p>
            <a:pPr>
              <a:lnSpc>
                <a:spcPct val="160000"/>
              </a:lnSpc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Still have the ability to customize the application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333501-3016-4CA2-B8D9-1977E06AB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60" y="2818275"/>
            <a:ext cx="8769007" cy="1702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266033-AED1-4CAE-90E2-BCBFF2BAFA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5159" y="2600960"/>
            <a:ext cx="4831081" cy="2316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56FDD4-12FD-4685-ABFC-553C68379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5163" y="1199515"/>
            <a:ext cx="3765604" cy="10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32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350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2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51EE855-D4B5-416F-8AEC-358A88BDF889}"/>
              </a:ext>
            </a:extLst>
          </p:cNvPr>
          <p:cNvSpPr txBox="1">
            <a:spLocks/>
          </p:cNvSpPr>
          <p:nvPr/>
        </p:nvSpPr>
        <p:spPr>
          <a:xfrm>
            <a:off x="457199" y="320040"/>
            <a:ext cx="8229601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Packaging of Applications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AA1F28C6-0B0B-484F-9922-3E06695BE5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495" b="4348"/>
          <a:stretch/>
        </p:blipFill>
        <p:spPr>
          <a:xfrm>
            <a:off x="1148079" y="995681"/>
            <a:ext cx="6776721" cy="351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5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350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2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94991EE-34E0-4851-8347-3C9907657148}"/>
              </a:ext>
            </a:extLst>
          </p:cNvPr>
          <p:cNvSpPr txBox="1">
            <a:spLocks/>
          </p:cNvSpPr>
          <p:nvPr/>
        </p:nvSpPr>
        <p:spPr>
          <a:xfrm>
            <a:off x="457199" y="320040"/>
            <a:ext cx="8229601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Instant App Server, Database, Messaging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2642B8-79CF-4060-B1C3-9E4B7D870607}"/>
              </a:ext>
            </a:extLst>
          </p:cNvPr>
          <p:cNvSpPr txBox="1">
            <a:spLocks/>
          </p:cNvSpPr>
          <p:nvPr/>
        </p:nvSpPr>
        <p:spPr>
          <a:xfrm>
            <a:off x="457199" y="1108075"/>
            <a:ext cx="7416801" cy="1706245"/>
          </a:xfrm>
          <a:prstGeom prst="rect">
            <a:avLst/>
          </a:prstGeom>
        </p:spPr>
        <p:txBody>
          <a:bodyPr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Selects defaults and runs them for you</a:t>
            </a:r>
          </a:p>
          <a:p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Immediately get application server injected</a:t>
            </a:r>
          </a:p>
          <a:p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Same goes for;</a:t>
            </a:r>
          </a:p>
          <a:p>
            <a:pPr lvl="1"/>
            <a:r>
              <a:rPr lang="en-US" sz="1000" dirty="0">
                <a:solidFill>
                  <a:schemeClr val="tx2">
                    <a:lumMod val="95000"/>
                  </a:schemeClr>
                </a:solidFill>
              </a:rPr>
              <a:t>Database</a:t>
            </a:r>
          </a:p>
          <a:p>
            <a:pPr lvl="1"/>
            <a:r>
              <a:rPr lang="en-US" sz="1000" dirty="0">
                <a:solidFill>
                  <a:schemeClr val="tx2">
                    <a:lumMod val="95000"/>
                  </a:schemeClr>
                </a:solidFill>
              </a:rPr>
              <a:t>Messaging Queues</a:t>
            </a:r>
          </a:p>
          <a:p>
            <a:pPr lvl="1"/>
            <a:r>
              <a:rPr lang="en-US" sz="1000" dirty="0">
                <a:solidFill>
                  <a:schemeClr val="tx2">
                    <a:lumMod val="95000"/>
                  </a:schemeClr>
                </a:solidFill>
              </a:rPr>
              <a:t>etc....</a:t>
            </a:r>
          </a:p>
          <a:p>
            <a:endParaRPr lang="en-US" sz="1400" dirty="0"/>
          </a:p>
          <a:p>
            <a:pPr lvl="1"/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19EA2B-1673-457F-8B1E-4ABA939584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448" y="2814320"/>
            <a:ext cx="7971992" cy="1638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2AC3E9-1C69-4DDF-9204-1654009155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5560" y="3845560"/>
            <a:ext cx="3418840" cy="8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1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350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2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97E8BF8-B63E-4D26-842B-9A45023E5B02}"/>
              </a:ext>
            </a:extLst>
          </p:cNvPr>
          <p:cNvSpPr txBox="1">
            <a:spLocks/>
          </p:cNvSpPr>
          <p:nvPr/>
        </p:nvSpPr>
        <p:spPr>
          <a:xfrm>
            <a:off x="457199" y="320040"/>
            <a:ext cx="8229601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Spring Boot, In the Wild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FB5A2F-813B-44DF-90AC-F28FEA5480F8}"/>
              </a:ext>
            </a:extLst>
          </p:cNvPr>
          <p:cNvSpPr/>
          <p:nvPr/>
        </p:nvSpPr>
        <p:spPr>
          <a:xfrm>
            <a:off x="152400" y="1011226"/>
            <a:ext cx="2428240" cy="169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>
                <a:solidFill>
                  <a:schemeClr val="tx2">
                    <a:lumMod val="95000"/>
                  </a:schemeClr>
                </a:solidFill>
              </a:rPr>
              <a:t>Tells</a:t>
            </a: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 Spring Boot to start adding beans based on class path settings, other beans, and various property settings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44E34E-69C7-43C4-A78E-1B407C429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5420" y="1112520"/>
            <a:ext cx="6294122" cy="1498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B5FFB-D097-403A-97B2-08451AA6974F}"/>
              </a:ext>
            </a:extLst>
          </p:cNvPr>
          <p:cNvSpPr/>
          <p:nvPr/>
        </p:nvSpPr>
        <p:spPr>
          <a:xfrm>
            <a:off x="111760" y="2880666"/>
            <a:ext cx="2428240" cy="136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>
                <a:solidFill>
                  <a:schemeClr val="tx2">
                    <a:lumMod val="95000"/>
                  </a:schemeClr>
                </a:solidFill>
              </a:rPr>
              <a:t>Tells</a:t>
            </a: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 Spring Boot by convention how Spring should be configured based on classpath dependencies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BC1FF6-B99E-45E1-BD77-DF043228D6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2040" y="919480"/>
            <a:ext cx="4115027" cy="970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255407-0AA9-4EBD-B8FD-2FD013F68A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5420" y="3016250"/>
            <a:ext cx="5575300" cy="1384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557D7D-F492-4365-9412-6E30DEF768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2040" y="2880666"/>
            <a:ext cx="2821051" cy="6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36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350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2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169798-4178-4D5C-8979-21FD025451FC}"/>
              </a:ext>
            </a:extLst>
          </p:cNvPr>
          <p:cNvSpPr txBox="1">
            <a:spLocks/>
          </p:cNvSpPr>
          <p:nvPr/>
        </p:nvSpPr>
        <p:spPr>
          <a:xfrm>
            <a:off x="457199" y="320040"/>
            <a:ext cx="8229601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Spring Boot, an example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4DD1F8-526F-4A28-AEA0-262312A23B1D}"/>
              </a:ext>
            </a:extLst>
          </p:cNvPr>
          <p:cNvSpPr txBox="1">
            <a:spLocks/>
          </p:cNvSpPr>
          <p:nvPr/>
        </p:nvSpPr>
        <p:spPr>
          <a:xfrm>
            <a:off x="172719" y="1286192"/>
            <a:ext cx="1757681" cy="2818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Spring REST annotation, it tells Spring this is a ‘Controller’ and that any HTTP request to context ‘/’ should be directed to the home method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1613B9-7E90-4B39-AA53-D10C4545D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2160" y="1106864"/>
            <a:ext cx="4428570" cy="333559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6FA7A31-7B19-414C-B6E2-9B867BE1BC0B}"/>
              </a:ext>
            </a:extLst>
          </p:cNvPr>
          <p:cNvSpPr txBox="1">
            <a:spLocks/>
          </p:cNvSpPr>
          <p:nvPr/>
        </p:nvSpPr>
        <p:spPr>
          <a:xfrm>
            <a:off x="6705599" y="879792"/>
            <a:ext cx="2296161" cy="17618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Tells Spring Boot by convention how Spring should be configured based on classpath dependencies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FFC4AE-FACF-4CC3-92D2-56BC9708BB3B}"/>
              </a:ext>
            </a:extLst>
          </p:cNvPr>
          <p:cNvSpPr txBox="1">
            <a:spLocks/>
          </p:cNvSpPr>
          <p:nvPr/>
        </p:nvSpPr>
        <p:spPr>
          <a:xfrm>
            <a:off x="6705599" y="3325336"/>
            <a:ext cx="2296161" cy="11115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Delegates to Spring Boots’ SpringApplication to bootstrap the application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E0BC6D-FFB1-491A-87F5-31F031FEE8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8420" y="1605280"/>
            <a:ext cx="2921108" cy="665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63A4D1-6B18-4A8D-9FEA-3C74B1597A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6919" y="3680460"/>
            <a:ext cx="2138679" cy="3444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6072AD-9F63-4D9F-9696-DC2F2B259E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5074" y="2641600"/>
            <a:ext cx="672737" cy="182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C7AB2C-622E-4BDA-9777-EDB6908F34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6560" y="2087880"/>
            <a:ext cx="589280" cy="3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55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350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2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E5AF566-129D-4F5A-9110-773107D1A7F4}"/>
              </a:ext>
            </a:extLst>
          </p:cNvPr>
          <p:cNvSpPr txBox="1">
            <a:spLocks/>
          </p:cNvSpPr>
          <p:nvPr/>
        </p:nvSpPr>
        <p:spPr>
          <a:xfrm>
            <a:off x="457199" y="320040"/>
            <a:ext cx="8229601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How does it work? Create a Web App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4D071E-FD24-4324-B383-4DE5129FF381}"/>
              </a:ext>
            </a:extLst>
          </p:cNvPr>
          <p:cNvSpPr txBox="1">
            <a:spLocks/>
          </p:cNvSpPr>
          <p:nvPr/>
        </p:nvSpPr>
        <p:spPr>
          <a:xfrm>
            <a:off x="172719" y="971232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Use Maven Starter POM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6CB8F0-3BED-4814-9C92-F585727A26A0}"/>
              </a:ext>
            </a:extLst>
          </p:cNvPr>
          <p:cNvSpPr txBox="1">
            <a:spLocks/>
          </p:cNvSpPr>
          <p:nvPr/>
        </p:nvSpPr>
        <p:spPr>
          <a:xfrm>
            <a:off x="172719" y="2764789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Make an Executable JAR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182C49-D298-4728-8348-3771BA67B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802" y="1352419"/>
            <a:ext cx="4274197" cy="1285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C7D89D-5FCD-4E13-A87F-9E887976AF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159" y="3037483"/>
            <a:ext cx="4307839" cy="149480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789510D-B5EA-41E1-8DA7-7A4B298829BD}"/>
              </a:ext>
            </a:extLst>
          </p:cNvPr>
          <p:cNvSpPr txBox="1">
            <a:spLocks/>
          </p:cNvSpPr>
          <p:nvPr/>
        </p:nvSpPr>
        <p:spPr>
          <a:xfrm>
            <a:off x="5181599" y="1545589"/>
            <a:ext cx="3718561" cy="59817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Automatically creates a dependency on Spring Boot and Tomcat application server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8383D49-EDBE-4AEC-BB7B-E29FFF64479B}"/>
              </a:ext>
            </a:extLst>
          </p:cNvPr>
          <p:cNvSpPr txBox="1">
            <a:spLocks/>
          </p:cNvSpPr>
          <p:nvPr/>
        </p:nvSpPr>
        <p:spPr>
          <a:xfrm>
            <a:off x="5181599" y="3037483"/>
            <a:ext cx="3789681" cy="132522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Create a Spring Boot executable JAR that contains:</a:t>
            </a:r>
          </a:p>
          <a:p>
            <a:pPr>
              <a:buFont typeface="Lucida Grande"/>
              <a:buChar char="-"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Code to run</a:t>
            </a:r>
          </a:p>
          <a:p>
            <a:pPr>
              <a:buFont typeface="Lucida Grande"/>
              <a:buChar char="-"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Spring Boot Loader classes</a:t>
            </a:r>
          </a:p>
          <a:p>
            <a:pPr>
              <a:buFont typeface="Lucida Grande"/>
              <a:buChar char="-"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Dependency libraries</a:t>
            </a:r>
          </a:p>
        </p:txBody>
      </p:sp>
    </p:spTree>
    <p:extLst>
      <p:ext uri="{BB962C8B-B14F-4D97-AF65-F5344CB8AC3E}">
        <p14:creationId xmlns:p14="http://schemas.microsoft.com/office/powerpoint/2010/main" val="3827494116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2E9850A-4D19-4592-9100-D4A99680F112}" vid="{650AE081-E2B8-4501-98EF-F380C82913E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32637</TotalTime>
  <Words>383</Words>
  <Application>Microsoft Office PowerPoint</Application>
  <PresentationFormat>On-screen Show (16:9)</PresentationFormat>
  <Paragraphs>47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Helvetica Neue</vt:lpstr>
      <vt:lpstr>Lucida Grande</vt:lpstr>
      <vt:lpstr>Noto Symbol</vt:lpstr>
      <vt:lpstr>Verdana</vt:lpstr>
      <vt:lpstr>Wingdings</vt:lpstr>
      <vt:lpstr>3_Office Theme</vt:lpstr>
      <vt:lpstr>Pivotal Main</vt:lpstr>
      <vt:lpstr>1_Pivotal Main</vt:lpstr>
      <vt:lpstr>1_Dell Tech 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Spring Boot, an example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Roy, Nilanjan</cp:lastModifiedBy>
  <cp:revision>285</cp:revision>
  <dcterms:created xsi:type="dcterms:W3CDTF">2015-10-05T21:15:00Z</dcterms:created>
  <dcterms:modified xsi:type="dcterms:W3CDTF">2019-07-23T06:39:27Z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de70ee2-0cb4-4d60-aee5-75ef2c4c8a90_Enabled">
    <vt:lpwstr>True</vt:lpwstr>
  </property>
  <property fmtid="{D5CDD505-2E9C-101B-9397-08002B2CF9AE}" pid="3" name="MSIP_Label_7de70ee2-0cb4-4d60-aee5-75ef2c4c8a90_SiteId">
    <vt:lpwstr>945c199a-83a2-4e80-9f8c-5a91be5752dd</vt:lpwstr>
  </property>
  <property fmtid="{D5CDD505-2E9C-101B-9397-08002B2CF9AE}" pid="4" name="MSIP_Label_7de70ee2-0cb4-4d60-aee5-75ef2c4c8a90_Owner">
    <vt:lpwstr>Nilanjan.Roy@emc.com</vt:lpwstr>
  </property>
  <property fmtid="{D5CDD505-2E9C-101B-9397-08002B2CF9AE}" pid="5" name="MSIP_Label_7de70ee2-0cb4-4d60-aee5-75ef2c4c8a90_SetDate">
    <vt:lpwstr>2019-07-12T08:33:22.3313712Z</vt:lpwstr>
  </property>
  <property fmtid="{D5CDD505-2E9C-101B-9397-08002B2CF9AE}" pid="6" name="MSIP_Label_7de70ee2-0cb4-4d60-aee5-75ef2c4c8a90_Name">
    <vt:lpwstr>Internal Use</vt:lpwstr>
  </property>
  <property fmtid="{D5CDD505-2E9C-101B-9397-08002B2CF9AE}" pid="7" name="MSIP_Label_7de70ee2-0cb4-4d60-aee5-75ef2c4c8a90_Application">
    <vt:lpwstr>Microsoft Azure Information Protection</vt:lpwstr>
  </property>
  <property fmtid="{D5CDD505-2E9C-101B-9397-08002B2CF9AE}" pid="8" name="MSIP_Label_7de70ee2-0cb4-4d60-aee5-75ef2c4c8a90_Extended_MSFT_Method">
    <vt:lpwstr>Manual</vt:lpwstr>
  </property>
  <property fmtid="{D5CDD505-2E9C-101B-9397-08002B2CF9AE}" pid="9" name="MSIP_Label_da6fab74-d5af-4af7-a9a4-78d84655a626_Enabled">
    <vt:lpwstr>True</vt:lpwstr>
  </property>
  <property fmtid="{D5CDD505-2E9C-101B-9397-08002B2CF9AE}" pid="10" name="MSIP_Label_da6fab74-d5af-4af7-a9a4-78d84655a626_SiteId">
    <vt:lpwstr>945c199a-83a2-4e80-9f8c-5a91be5752dd</vt:lpwstr>
  </property>
  <property fmtid="{D5CDD505-2E9C-101B-9397-08002B2CF9AE}" pid="11" name="MSIP_Label_da6fab74-d5af-4af7-a9a4-78d84655a626_Owner">
    <vt:lpwstr>Nilanjan.Roy@emc.com</vt:lpwstr>
  </property>
  <property fmtid="{D5CDD505-2E9C-101B-9397-08002B2CF9AE}" pid="12" name="MSIP_Label_da6fab74-d5af-4af7-a9a4-78d84655a626_SetDate">
    <vt:lpwstr>2019-07-12T08:33:22.3313712Z</vt:lpwstr>
  </property>
  <property fmtid="{D5CDD505-2E9C-101B-9397-08002B2CF9AE}" pid="13" name="MSIP_Label_da6fab74-d5af-4af7-a9a4-78d84655a626_Name">
    <vt:lpwstr>Visual Marking</vt:lpwstr>
  </property>
  <property fmtid="{D5CDD505-2E9C-101B-9397-08002B2CF9AE}" pid="14" name="MSIP_Label_da6fab74-d5af-4af7-a9a4-78d84655a626_Application">
    <vt:lpwstr>Microsoft Azure Information Protection</vt:lpwstr>
  </property>
  <property fmtid="{D5CDD505-2E9C-101B-9397-08002B2CF9AE}" pid="15" name="MSIP_Label_da6fab74-d5af-4af7-a9a4-78d84655a626_Parent">
    <vt:lpwstr>7de70ee2-0cb4-4d60-aee5-75ef2c4c8a90</vt:lpwstr>
  </property>
  <property fmtid="{D5CDD505-2E9C-101B-9397-08002B2CF9AE}" pid="16" name="MSIP_Label_da6fab74-d5af-4af7-a9a4-78d84655a626_Extended_MSFT_Method">
    <vt:lpwstr>Manual</vt:lpwstr>
  </property>
  <property fmtid="{D5CDD505-2E9C-101B-9397-08002B2CF9AE}" pid="17" name="aiplabel">
    <vt:lpwstr>Internal Use Visual Marking</vt:lpwstr>
  </property>
</Properties>
</file>